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8" autoAdjust="0"/>
    <p:restoredTop sz="94660"/>
  </p:normalViewPr>
  <p:slideViewPr>
    <p:cSldViewPr>
      <p:cViewPr varScale="1">
        <p:scale>
          <a:sx n="106" d="100"/>
          <a:sy n="106" d="100"/>
        </p:scale>
        <p:origin x="-90"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5ED5D70-FD02-4A10-A4C5-2E6F90288E28}" type="datetimeFigureOut">
              <a:rPr lang="en-US" smtClean="0"/>
              <a:pPr/>
              <a:t>5/6/2013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4C0E04E-2907-433D-893B-1C600D012AF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ED5D70-FD02-4A10-A4C5-2E6F90288E28}"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0E04E-2907-433D-893B-1C600D012A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4C0E04E-2907-433D-893B-1C600D012AF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ED5D70-FD02-4A10-A4C5-2E6F90288E28}"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ED5D70-FD02-4A10-A4C5-2E6F90288E28}"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4C0E04E-2907-433D-893B-1C600D012AF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5ED5D70-FD02-4A10-A4C5-2E6F90288E28}" type="datetimeFigureOut">
              <a:rPr lang="en-US" smtClean="0"/>
              <a:pPr/>
              <a:t>5/6/2013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4C0E04E-2907-433D-893B-1C600D012AF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5ED5D70-FD02-4A10-A4C5-2E6F90288E28}"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0E04E-2907-433D-893B-1C600D012AF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ED5D70-FD02-4A10-A4C5-2E6F90288E28}" type="datetimeFigureOut">
              <a:rPr lang="en-US" smtClean="0"/>
              <a:pPr/>
              <a:t>5/6/2013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4C0E04E-2907-433D-893B-1C600D012AF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ED5D70-FD02-4A10-A4C5-2E6F90288E28}"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4C0E04E-2907-433D-893B-1C600D012A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5ED5D70-FD02-4A10-A4C5-2E6F90288E28}"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4C0E04E-2907-433D-893B-1C600D012A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4C0E04E-2907-433D-893B-1C600D012AF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5ED5D70-FD02-4A10-A4C5-2E6F90288E28}" type="datetimeFigureOut">
              <a:rPr lang="en-US" smtClean="0"/>
              <a:pPr/>
              <a:t>5/6/2013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4C0E04E-2907-433D-893B-1C600D012AF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5ED5D70-FD02-4A10-A4C5-2E6F90288E28}" type="datetimeFigureOut">
              <a:rPr lang="en-US" smtClean="0"/>
              <a:pPr/>
              <a:t>5/6/2013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5ED5D70-FD02-4A10-A4C5-2E6F90288E28}" type="datetimeFigureOut">
              <a:rPr lang="en-US" smtClean="0"/>
              <a:pPr/>
              <a:t>5/6/2013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4C0E04E-2907-433D-893B-1C600D012AF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nfoplease.com/ipa/A0108078.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Comparing Governments</a:t>
            </a:r>
            <a:endParaRPr lang="en-US" dirty="0"/>
          </a:p>
        </p:txBody>
      </p:sp>
      <p:sp>
        <p:nvSpPr>
          <p:cNvPr id="2" name="Title 1"/>
          <p:cNvSpPr>
            <a:spLocks noGrp="1"/>
          </p:cNvSpPr>
          <p:nvPr>
            <p:ph type="ctrTitle"/>
          </p:nvPr>
        </p:nvSpPr>
        <p:spPr/>
        <p:txBody>
          <a:bodyPr/>
          <a:lstStyle/>
          <a:p>
            <a:r>
              <a:rPr lang="en-US" dirty="0" smtClean="0"/>
              <a:t>Polly Williams</a:t>
            </a:r>
            <a:br>
              <a:rPr lang="en-US" dirty="0" smtClean="0"/>
            </a:br>
            <a:r>
              <a:rPr lang="en-US" sz="2800" dirty="0" smtClean="0"/>
              <a:t>period 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752600"/>
            <a:ext cx="8229600" cy="4525963"/>
          </a:xfrm>
        </p:spPr>
        <p:txBody>
          <a:bodyPr>
            <a:normAutofit fontScale="92500" lnSpcReduction="20000"/>
          </a:bodyPr>
          <a:lstStyle/>
          <a:p>
            <a:pPr algn="ctr"/>
            <a:r>
              <a:rPr lang="en-US" dirty="0" smtClean="0"/>
              <a:t>Today, the relationship with the United States represents the "most important bilateral partnership" in current </a:t>
            </a:r>
            <a:r>
              <a:rPr lang="en-US" dirty="0" smtClean="0"/>
              <a:t>British foreign policy and </a:t>
            </a:r>
            <a:r>
              <a:rPr lang="en-US" dirty="0" smtClean="0"/>
              <a:t>the </a:t>
            </a:r>
            <a:r>
              <a:rPr lang="en-US" dirty="0" smtClean="0"/>
              <a:t>American foreign policy. Its </a:t>
            </a:r>
            <a:r>
              <a:rPr lang="en-US" dirty="0" smtClean="0"/>
              <a:t>relationship with the United Kingdom as its most important bilateral </a:t>
            </a:r>
            <a:r>
              <a:rPr lang="en-US" dirty="0" smtClean="0"/>
              <a:t>relationship as evidenced </a:t>
            </a:r>
            <a:r>
              <a:rPr lang="en-US" dirty="0" smtClean="0"/>
              <a:t>in </a:t>
            </a:r>
            <a:r>
              <a:rPr lang="en-US" dirty="0" smtClean="0"/>
              <a:t>political </a:t>
            </a:r>
            <a:r>
              <a:rPr lang="en-US" dirty="0" smtClean="0"/>
              <a:t>affairs, mutual cooperation in the areas of trade, commerce, finance, technology, academics, as well as the arts and sciences; the sharing of government and military intelligence, and joint combat operations and </a:t>
            </a:r>
            <a:r>
              <a:rPr lang="en-US" dirty="0" smtClean="0"/>
              <a:t>peacekeeping </a:t>
            </a:r>
            <a:r>
              <a:rPr lang="en-US" dirty="0" smtClean="0"/>
              <a:t>missions carried out between the </a:t>
            </a:r>
            <a:r>
              <a:rPr lang="en-US" dirty="0" smtClean="0"/>
              <a:t>USAF and </a:t>
            </a:r>
            <a:r>
              <a:rPr lang="en-US" dirty="0" smtClean="0"/>
              <a:t>the </a:t>
            </a:r>
            <a:r>
              <a:rPr lang="en-US" dirty="0" smtClean="0"/>
              <a:t>BAF. </a:t>
            </a:r>
            <a:r>
              <a:rPr lang="en-US" dirty="0" smtClean="0"/>
              <a:t>The UK has always been the biggest foreign investor in the USA and vice versa.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United States </a:t>
            </a:r>
            <a:r>
              <a:rPr lang="en-US" dirty="0" smtClean="0"/>
              <a:t>             </a:t>
            </a:r>
            <a:r>
              <a:rPr lang="en-US" dirty="0" smtClean="0"/>
              <a:t>|  </a:t>
            </a:r>
            <a:r>
              <a:rPr lang="en-US" dirty="0" smtClean="0"/>
              <a:t>       United </a:t>
            </a:r>
            <a:r>
              <a:rPr lang="en-US" dirty="0" smtClean="0"/>
              <a:t>Kingdom</a:t>
            </a:r>
            <a:endParaRPr lang="en-US" dirty="0"/>
          </a:p>
        </p:txBody>
      </p:sp>
      <p:pic>
        <p:nvPicPr>
          <p:cNvPr id="10242" name="Picture 2" descr="http://www.pa-legion.com/wp-content/uploads/2012/02/american_flag.jpg"/>
          <p:cNvPicPr>
            <a:picLocks noChangeAspect="1" noChangeArrowheads="1"/>
          </p:cNvPicPr>
          <p:nvPr/>
        </p:nvPicPr>
        <p:blipFill>
          <a:blip r:embed="rId2" cstate="print"/>
          <a:srcRect/>
          <a:stretch>
            <a:fillRect/>
          </a:stretch>
        </p:blipFill>
        <p:spPr bwMode="auto">
          <a:xfrm>
            <a:off x="381000" y="2057400"/>
            <a:ext cx="3581400" cy="2686050"/>
          </a:xfrm>
          <a:prstGeom prst="rect">
            <a:avLst/>
          </a:prstGeom>
          <a:noFill/>
        </p:spPr>
      </p:pic>
      <p:pic>
        <p:nvPicPr>
          <p:cNvPr id="10244" name="Picture 4" descr="http://upload.wikimedia.org/wikipedia/commons/thumb/3/3e/Flag_-_Great_Britain.jpg/300px-Flag_-_Great_Britain.jpg"/>
          <p:cNvPicPr>
            <a:picLocks noChangeAspect="1" noChangeArrowheads="1"/>
          </p:cNvPicPr>
          <p:nvPr/>
        </p:nvPicPr>
        <p:blipFill>
          <a:blip r:embed="rId3" cstate="print"/>
          <a:srcRect/>
          <a:stretch>
            <a:fillRect/>
          </a:stretch>
        </p:blipFill>
        <p:spPr bwMode="auto">
          <a:xfrm>
            <a:off x="4800600" y="1981200"/>
            <a:ext cx="3314700" cy="2740152"/>
          </a:xfrm>
          <a:prstGeom prst="rect">
            <a:avLst/>
          </a:prstGeom>
          <a:noFill/>
        </p:spPr>
      </p:pic>
      <p:sp>
        <p:nvSpPr>
          <p:cNvPr id="5" name="TextBox 4"/>
          <p:cNvSpPr txBox="1"/>
          <p:nvPr/>
        </p:nvSpPr>
        <p:spPr>
          <a:xfrm>
            <a:off x="6629400" y="6400800"/>
            <a:ext cx="2069990" cy="369332"/>
          </a:xfrm>
          <a:prstGeom prst="rect">
            <a:avLst/>
          </a:prstGeom>
          <a:noFill/>
        </p:spPr>
        <p:txBody>
          <a:bodyPr wrap="none" rtlCol="0">
            <a:spAutoFit/>
          </a:bodyPr>
          <a:lstStyle/>
          <a:p>
            <a:r>
              <a:rPr lang="en-US" dirty="0" smtClean="0"/>
              <a:t>Type of government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304800" y="152400"/>
          <a:ext cx="5410199" cy="6012180"/>
        </p:xfrm>
        <a:graphic>
          <a:graphicData uri="http://schemas.openxmlformats.org/drawingml/2006/table">
            <a:tbl>
              <a:tblPr firstRow="1" bandRow="1">
                <a:tableStyleId>{5C22544A-7EE6-4342-B048-85BDC9FD1C3A}</a:tableStyleId>
              </a:tblPr>
              <a:tblGrid>
                <a:gridCol w="2609625"/>
                <a:gridCol w="1400287"/>
                <a:gridCol w="1400287"/>
              </a:tblGrid>
              <a:tr h="5105400">
                <a:tc>
                  <a:txBody>
                    <a:bodyPr/>
                    <a:lstStyle/>
                    <a:p>
                      <a:endParaRPr lang="en-US" sz="1050" dirty="0" smtClean="0"/>
                    </a:p>
                    <a:p>
                      <a:pPr algn="ctr"/>
                      <a:endParaRPr lang="en-US" sz="1050" b="1" dirty="0" smtClean="0"/>
                    </a:p>
                    <a:p>
                      <a:pPr algn="ctr"/>
                      <a:r>
                        <a:rPr lang="en-US" sz="1050" b="1" dirty="0" smtClean="0"/>
                        <a:t>TITLE</a:t>
                      </a:r>
                      <a:r>
                        <a:rPr lang="en-US" sz="1050" b="1" baseline="0" dirty="0" smtClean="0"/>
                        <a:t> OF LEADER</a:t>
                      </a:r>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r>
                        <a:rPr lang="en-US" sz="1050" baseline="0" dirty="0" smtClean="0"/>
                        <a:t>NAME </a:t>
                      </a:r>
                      <a:r>
                        <a:rPr lang="en-US" sz="1050" baseline="0" dirty="0" smtClean="0"/>
                        <a:t>OF CURRENT LEADER</a:t>
                      </a:r>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r>
                        <a:rPr lang="en-US" sz="1050" baseline="0" dirty="0" smtClean="0"/>
                        <a:t>ELECTED </a:t>
                      </a:r>
                      <a:r>
                        <a:rPr lang="en-US" sz="1050" baseline="0" dirty="0" smtClean="0"/>
                        <a:t>OR </a:t>
                      </a:r>
                      <a:r>
                        <a:rPr lang="en-US" sz="1050" baseline="0" dirty="0" err="1" smtClean="0"/>
                        <a:t>APPOINTEd</a:t>
                      </a: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r>
                        <a:rPr lang="en-US" sz="1050" baseline="0" dirty="0" smtClean="0"/>
                        <a:t>LENGTH </a:t>
                      </a:r>
                      <a:r>
                        <a:rPr lang="en-US" sz="1050" baseline="0" dirty="0" smtClean="0"/>
                        <a:t>OF TERM</a:t>
                      </a:r>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ctr"/>
                      <a:r>
                        <a:rPr lang="en-US" sz="1050" baseline="0" dirty="0" smtClean="0"/>
                        <a:t>BACKGROUND</a:t>
                      </a:r>
                      <a:r>
                        <a:rPr lang="en-US" sz="1050" baseline="0" dirty="0" smtClean="0"/>
                        <a:t>/ QUALIFICATIONS </a:t>
                      </a:r>
                    </a:p>
                    <a:p>
                      <a:pPr algn="ctr"/>
                      <a:r>
                        <a:rPr lang="en-US" sz="1050" baseline="0" dirty="0" smtClean="0"/>
                        <a:t>REQUIRED</a:t>
                      </a:r>
                    </a:p>
                  </a:txBody>
                  <a:tcPr/>
                </a:tc>
                <a:tc>
                  <a:txBody>
                    <a:bodyPr/>
                    <a:lstStyle/>
                    <a:p>
                      <a:pPr algn="ctr"/>
                      <a:r>
                        <a:rPr lang="en-US" sz="1050" u="sng" dirty="0" smtClean="0"/>
                        <a:t>UNITED</a:t>
                      </a:r>
                      <a:r>
                        <a:rPr lang="en-US" sz="1050" u="sng" baseline="0" dirty="0" smtClean="0"/>
                        <a:t> STATES</a:t>
                      </a:r>
                    </a:p>
                    <a:p>
                      <a:pPr algn="ctr"/>
                      <a:endParaRPr lang="en-US" sz="1050" u="sng" baseline="0" dirty="0" smtClean="0"/>
                    </a:p>
                    <a:p>
                      <a:pPr algn="ctr"/>
                      <a:r>
                        <a:rPr lang="en-US" sz="1050" b="0" u="none" baseline="0" dirty="0" smtClean="0"/>
                        <a:t>President</a:t>
                      </a:r>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r>
                        <a:rPr lang="en-US" sz="1050" b="0" u="none" baseline="0" dirty="0" smtClean="0"/>
                        <a:t>Barack Obama</a:t>
                      </a:r>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r>
                        <a:rPr lang="en-US" sz="1050" b="0" u="none" baseline="0" dirty="0" smtClean="0"/>
                        <a:t>Elected</a:t>
                      </a:r>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r>
                        <a:rPr lang="en-US" sz="1050" b="0" u="none" baseline="0" dirty="0" smtClean="0"/>
                        <a:t>4 years each term.</a:t>
                      </a:r>
                    </a:p>
                    <a:p>
                      <a:pPr algn="ctr"/>
                      <a:r>
                        <a:rPr lang="en-US" sz="1050" b="0" u="none" baseline="0" dirty="0" smtClean="0"/>
                        <a:t>Can serve 2 terms.</a:t>
                      </a:r>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endParaRPr lang="en-US" sz="1050" b="0" u="none" baseline="0" dirty="0" smtClean="0"/>
                    </a:p>
                    <a:p>
                      <a:pPr algn="ctr"/>
                      <a:r>
                        <a:rPr lang="en-US" sz="1050" b="0" u="none" baseline="0" dirty="0" smtClean="0"/>
                        <a:t>Natural born citizen , or citizen of US. Must be a resident of US for 14 years. 35 years of age or older. Can not be elected more than twice. </a:t>
                      </a:r>
                    </a:p>
                  </a:txBody>
                  <a:tcPr/>
                </a:tc>
                <a:tc>
                  <a:txBody>
                    <a:bodyPr/>
                    <a:lstStyle/>
                    <a:p>
                      <a:pPr algn="ctr"/>
                      <a:r>
                        <a:rPr lang="en-US" sz="1050" u="sng" dirty="0" smtClean="0"/>
                        <a:t>UNITED KINGDOM</a:t>
                      </a:r>
                    </a:p>
                    <a:p>
                      <a:pPr algn="ctr"/>
                      <a:endParaRPr lang="en-US" sz="1050" u="sng" dirty="0" smtClean="0"/>
                    </a:p>
                    <a:p>
                      <a:pPr algn="ctr"/>
                      <a:r>
                        <a:rPr lang="en-US" sz="1050" b="0" u="none" dirty="0" smtClean="0"/>
                        <a:t>Prime minister</a:t>
                      </a:r>
                    </a:p>
                    <a:p>
                      <a:pPr algn="ctr"/>
                      <a:endParaRPr lang="en-US" sz="1050" b="0" u="none" dirty="0" smtClean="0"/>
                    </a:p>
                    <a:p>
                      <a:pPr algn="ctr"/>
                      <a:endParaRPr lang="en-US" sz="1050" b="0" u="none" dirty="0" smtClean="0"/>
                    </a:p>
                    <a:p>
                      <a:pPr algn="ctr"/>
                      <a:endParaRPr lang="en-US" sz="1050" b="0" u="none" dirty="0" smtClean="0"/>
                    </a:p>
                    <a:p>
                      <a:pPr algn="ctr"/>
                      <a:endParaRPr lang="en-US" sz="1050" b="0" u="none"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lt1"/>
                          </a:solidFill>
                          <a:latin typeface="+mn-lt"/>
                          <a:ea typeface="+mn-ea"/>
                          <a:cs typeface="+mn-cs"/>
                        </a:rPr>
                        <a:t>David</a:t>
                      </a:r>
                      <a:r>
                        <a:rPr lang="en-US" sz="1050" b="0" kern="1200" baseline="0" dirty="0" smtClean="0">
                          <a:solidFill>
                            <a:schemeClr val="lt1"/>
                          </a:solidFill>
                          <a:latin typeface="+mn-lt"/>
                          <a:ea typeface="+mn-ea"/>
                          <a:cs typeface="+mn-cs"/>
                        </a:rPr>
                        <a:t> Cameron</a:t>
                      </a: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lt1"/>
                          </a:solidFill>
                          <a:latin typeface="+mn-lt"/>
                          <a:ea typeface="+mn-ea"/>
                          <a:cs typeface="+mn-cs"/>
                        </a:rPr>
                        <a:t>Appointed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lt1"/>
                          </a:solidFill>
                          <a:latin typeface="+mn-lt"/>
                          <a:ea typeface="+mn-ea"/>
                          <a:cs typeface="+mn-cs"/>
                        </a:rPr>
                        <a:t>No term limits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50" b="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b="0" dirty="0" smtClean="0"/>
                        <a:t>Become an MP.</a:t>
                      </a:r>
                      <a:r>
                        <a:rPr lang="en-US" sz="1050" b="0" baseline="0" dirty="0" smtClean="0"/>
                        <a:t> </a:t>
                      </a:r>
                      <a:r>
                        <a:rPr lang="en-US" sz="1050" b="0" dirty="0" smtClean="0"/>
                        <a:t>Become leader of your party. Your party wins general election</a:t>
                      </a:r>
                      <a:r>
                        <a:rPr lang="en-US" sz="1050" dirty="0" smtClean="0"/>
                        <a:t>.</a:t>
                      </a:r>
                      <a:br>
                        <a:rPr lang="en-US" sz="1050" dirty="0" smtClean="0"/>
                      </a:br>
                      <a:endParaRPr lang="en-US" sz="1050" b="0" kern="1200" dirty="0" smtClean="0">
                        <a:solidFill>
                          <a:schemeClr val="lt1"/>
                        </a:solidFill>
                        <a:latin typeface="+mn-lt"/>
                        <a:ea typeface="+mn-ea"/>
                        <a:cs typeface="+mn-cs"/>
                      </a:endParaRPr>
                    </a:p>
                    <a:p>
                      <a:pPr algn="ctr"/>
                      <a:endParaRPr lang="en-US" sz="1050" b="0" u="none" dirty="0"/>
                    </a:p>
                  </a:txBody>
                  <a:tcPr/>
                </a:tc>
              </a:tr>
            </a:tbl>
          </a:graphicData>
        </a:graphic>
      </p:graphicFrame>
      <p:sp>
        <p:nvSpPr>
          <p:cNvPr id="2050" name="AutoShape 2" descr="data:image/jpeg;base64,/9j/4AAQSkZJRgABAQAAAQABAAD/2wCEAAkGBwgHBgkIBwgKCgkLDRYPDQwMDRsUFRAWIB0iIiAdHx8kKDQsJCYxJx8fLT0tMTU3Ojo6Iys/RD84QzQ5OjcBCgoKDQwNGg8PGjclHyU3Nzc3Nzc3Nzc3Nzc3Nzc3Nzc3Nzc3Nzc3Nzc3Nzc3Nzc3Nzc3Nzc3Nzc3Nzc3Nzc3N//AABEIAKAAoAMBIgACEQEDEQH/xAAcAAAABwEBAAAAAAAAAAAAAAAAAQMEBQYHAgj/xAA6EAABAwMCAwYDBgYCAwEAAAABAAIDBAUREiEGMUEHEyJRYXEUgZEjMkKhsdEVM0NSYsHh8FNy8Sf/xAAaAQACAwEBAAAAAAAAAAAAAAABAgADBAUG/8QAIREAAgIDAAIDAQEAAAAAAAAAAAECEQMSITFBBBNRIjL/2gAMAwEAAhEDEQA/AMrbPO3lM5E6eoJ/nP8AqpNltkP4V2bW9xHhTaMp3iROuoJ/mv8AqnEYkMRLpH6uhypI2lzSPD0XX8OcG4whpJE3iQTg9zhre4+5SppQSCfJPfgHCRuykDQnbAHJRRZJTXoiIbe6aRscTS97uQHNTFJwzCXxtuFWIS8/djZrI9z5phU1zqOTREHsYcgzBmx9vRNG19VJPri70Y+9rGQ79kkmX44X1lwp+BLHXPZGbrVB7hrBZG3Dx6HzSUnZTWsfI2muUUgG8eWlpcPVRtLfdFDUNlY5kjnCUB+SY39SD0z+R91plg4xt9TY6eqqWl9Rp+0jHPPX/vuq3Jr2W/XFmW3jgy8WmNs9RTl0Y2LmHVv7KIqaGSHTrhkBcMgPGPdemLhcaN1mD4C2fw6mZblQFhpbbeO+p6yjjmaObsYc0+hR39CPC6s8+PODgk590HhzWZA5q3doXBsvDV3xTtL6GQaoXfq35KutpZpGB7S7HlhMotmVyUXTI9re8G7cFLMgYBvv6qQjo5Xco+S7+CkHNidY2TeA0jpgQnMdO1o3T2GkIHRK/C+eFYosrlksYNhGdgu3QjSE8FOAdnfRHLEGtySMI0LuiUjcfRK7Y3VbEsw5Sfkl2TTYHiVtFTlROhwRuLcKumacuPiKBkmP9REFk3IYs+IhRl4kHw7WQS6S54BOeibStke0HUU2YXRVEeoZac6jzVeR1EuwrbIiVsHDD+Ja50tRK408AAd6+i0RlkpaWFscUQDAMAYXXBdEynssLY26dRLnbc1YXUhcB5LkSm5Oj02GEYQ6Uevs0EmcxNOfRIWixwRXCNwxHl2zs4VrrKXuwcqPmgDWtyOiaMkgzgn4NFttop2ULYdLdIGNuShIrS2y3aR0chfG92prc458wq7wrxVNS1wt8zssz4S53XyVl4npJrg2Gankc1wO4BwCPfornJNcMThKMulb7ZIC+1wTMDjH3jQ5zW5AB8/3WYRvEUsbWSDuQtQ4/hq6Lg2qjnJAexuJ3OBzvu08t/Ij6LE4u804e7Od8eS0YZcOV8rHc7Rby9n4SMFJvc0DOVXhJJj76QM8xcAX5C0OaRmUWyyGenHN4CZ3CujbEGwnLnKFkGwLnkFJyk7aj4Qllkon1klbatvxGmZ+Nk7uE9N3RBf9FAQtGnvNX1RzODmE/eQU/wCQ/SBtxqXHT3TQSnoq6tsJJjGwSMLRJPESMAqTqGaYn4dsrFFgySSfgiY7hUvO0QCVkrqmPTmLKdRQgAbZ9VxVtxpzgKOLQNoydUN/4jUuziBdUtVL3rZZWadLsH0B/wDiVikjyfGFI2G1R3+prKZtRomZAZYm4yHkEZB+RVOR/wAs1fHivsSSNd4TZm002f7dlO7NG5wq/wAInPD9HpOPs98HO6F4rIaGN8prHNlaMloYX6fkFzVVnfT4rHd4icIy8bqDuD+6ojIebRyS/D99bdJjTzPLnEbao8AqpcZ8Sfwq7z298RIkIIeN9I9uqC6+FjnUejBwmlqh3IJeDkYGTla06eoZwp3jwRK2Npdnpnmsppb9DaZxPRVzpZRh7tUGAB7hbPYbnbeI7VM6mqIp2mLRNp5DIyrYx/DLknwzrtA4irYODqSgyx77mwtex58TGDfUMeuAselrXuGkxhuPIq9dq1ZHT8Q0sAaQYqFjXeLO5JO3kqLG10jTJp2JWiP+eHJzP+3YrT1r2DGjK4kqX94CGjSiyA04LUkJhpAPMI7MrSQu6adx3jwU2me93PGUrLV6yBsMdUiH7nqpJkQA2V7Bp5dUXjDvQdUoyQhoaEc8gEeBzQXUGx9aHmWRnopKuB07HmdlXrXWtpZCX8lKG5QVEjA3YZ6rbGa1M+XHLe0uEjr0RtB8k2laZsuJ8AXdTKws8JyVw6TRQ4AwS7dM+lMb8jYU0QbnB3Vi4EmhoOJKN2nwzHuX+zv+QFWTVAjRH4neQXVPV1dLPFM2AuMT2yNGcZIOcKiaTTVG3G5Rknfg3qw0zKKkZTRDDB4mjH3Qd8fJOa6OmEDxUQtfq55aCmVnu9LeIG11DIXMedwRgtd1afUKSrmh8QLjsFy0tT0vJV+ETabfTUz5JqdjWlxGQNhss97SKcTXhkukjw+I9QtKoHGWBzmjTGXENPV481EXOpsNNVV9LxFLG2mq6cxh43eHAgjT1zumxVYM9aOjN7dEX1MDnSGEggGQDxN9QVu3Bljtlhp5aW3d8e9wZXyPyXeo6DmsWstDWTWttwJaHM3cOeCFs3D12ZU2dtzIGptKZJGtPIgZTxa2MuSP8WYR2mB7+MbkZXh74nNidj0aFCOLWUmGnBx90rjiK8uvt3rbq8NjkqpjIYxyaOQHyACYT1DnMGTkhalw484uUhIvOUeMDcpEuJSr86ATyStFjR1HpydS6yAduSQDvNGX5QoDTHMOJJA0nGUvUwxxxl2rJHJMYie8aRkrqd7nO3G3kmVJCa9EdCGPIpeEApQMDieSNMfYTiqXRA9cp66pdPTNhibueqZOjGrCXpKltKXB26aLa4VySfUukpQ0QphrLgX9cpy5xdvtt6KMFxb+FpckpJao750t6K5yUVwo+ucncjSeyu4Mjqq+gdsXubO3PXbDv0atFrT3lKSeQGSfJefrXW1Nqr6W5skw6F2Xf5N/EPot9jLJ4DG45Y9nL0K5vyVUr/T0Hwcqlj19obxXKlbTRu1PDC3LXNjJB+az/jmsopqc4bI+USFzSGEbFaQdNLAI8fZhukeSpXEtLFUQlurrnlhUJ/preurIrhCcfwqqeZCYWMc6RrttO3JS3DtWbZ2a8RV8hwHsMUe/UjG31VLmuHwkE9NTuxHI0ax54WwUPB7a3sxkstS7TPJAJdWnOiTOobdd1bjVyMmaVYzzOR0RKTu9lrbRXvpLhF3UrQHA58L2nk5p6g+aYPj09crYc2zgI8oy3AyuVAnQOEMkrlG52o7qEHTKgMYAW8uqTnmD5C5vIpHOyJQRQV2Lxyho3XbKhoKaoKB0Q4dOM5CUpiHzanN1N8kzT2hlbGCXjbzTLyLJUuD5skefC3SPZJu05Jc8uB5KRjgbNCJZA2CFwyJJiRn26n5JB0lvidiGJ1U8fjl8LPk0b/UqxwbM8bfkbPcyWnezDvC0nZekK2n7ifS0Ya5odHgdMcl5wrK1xazAZpYdQY1oDdiF6skpIq6jZqyCAC13UbKnPj2jXs2/En9Urfgq1RN3TdMzRy2JVK4sqHugjipIy6fJ1EDO3RXiqb3ZdBO0ZA5Z5+oUey2vrQY4WF5JO2cDHqufTTo7G1xu+GT0UM1PcYXiETTiQaG4yAfX/v6Le7BchQ8L1VbVyZdCxz3vJ2JA5f6VYks9LbwQ3TJUEEd4BgN9Gj/fNV7tAvL6PhR1FHmNj/s8f3uP7BdHDhqNs4+bNctUWiexWnibhK3UtzY53c0zBFNGcSRnSPun/Sye9dnctHM0UVzp5Y5HlsYnBY7I5g8xnG6uFg4pjHDsDw4aQAz2I2wmvENwppp4KKRuJalveM35SN+6R9SPmrdEyu6M5uHDd5omEz2+YtB+/GA9v5ZUNsrhBxRWUsvhkeNJ3a7Yg+SmKe+2m7Ziu1DTPcd9TmgE/ND6vwmxmw5pZsGWklwGy0up4GsNxiBt081HNzyftGn5HCgLx2eXiiidNRllwiaN+4B1gf8Ar+2Uji0G78FNK6acIj7JXuHaQQRuhQW17E8b7hKta12w5oql4c7IRU8hjfrHMbj3Qq3QvWrJGG0/dfXyfCR41Yxqe4ejf3Tv+IUVE3TbKNrXj+vOe8f+mAouWokne6WWRz5HnLnO5kpEkk81eoxQjtjiSZ88plle57zzc45J+aGdkhnCAejZKO5T4D7FeteGakVtgttQz+rTRu289IXkdx8JyvSPA9ZND2b2/ucvqWQGKMD+4ftzSSVjFL7T+LJ6i8y0FuxDBSnSZWjxyO8weg6euCuuzHjSodUVFmrg17SNcVUTh2o/gd79D0XPFPDdLQ8Hm5yTaqmnkDQeeWOxkeu+6p3CPwz6euilz8YZA4DOxYR+6OqcbS6O5tQr0bBWP11JGMHyWX9rM4E9DTNIIw6Q/kP3V9tFXLcKUmYuMsAA1f8AkHQ+6yLj+u+M4lqADlsIEbfLYb/mUzdRKIK5ETRXGWkjmiZgxygamnzHI+6cXS8S19XFUE6TE0Bp9lFIJNuF9D2urjW1UlS6NkbpDlzWcs+aQD0gjymUgUTlu4hq6BukO1sHQlW+2dojKVjz3WZNtDemfM+izXKUp3tZKxz2hzA4amnqOqOwupt/HnDdvvfDslbBC0XOJhl79v3pDjJa7z91hmp3mvQfDU2u2hheHNLcc85Cw++UJtF9rqN7Md1K4NGPw8x+RCqnHoyfBu6hI31Ej2SBaG5Ccip25lN3HU9SNMVX7OAfCEYK5HJDKew0dEosrklAFQNHZPhK9IdmGtvDcWokxaAWZ6ZHiXm7oV6P7N52t4At0udzGQfkiKyF7U4w3heqp4HBpmqY2tZnYkZJx8gscpKt9PdIJBhpbpY7fpyWj9plYZblTU+o6Ioi/HQvd/wB9SsuqmaZXepytEFyyVw2WjqTR2d1W3YCQuJzyDRlYpWVD6urmqZMa5pHPdjzJytO4prvhOAqeMfzKnJdjyKysndU/IfRMCqIEEECqFxF4EESClkDQyiQQshc+za8Po7sKZ8pEUhGludgVNdrVvDbnR3ANGJ2GJ59W8vyJ+iz21zmluNNO3myRp/Na12h05uHCkNTEd4pGStPoQWn9U8eoSRjnVdtXGcldA4QgFhdSgiPNAlMggJQbzQQChDv8K3js8qP/wA0g/xke381g3RbJwFUBnZvGM8qt4P1ymgrkVzdRKxxHVfGXaql/wAyz6bf6VSuDcYJUy6UyBz3c3nUfcqLuIyzPktaHkvBL8dVhfTWukHJkAe712wP9/VVA809u9Ya2qEhzhsbWD5BMVhyO5EgqjQfREjRJBgIIIIEAgggoQWpYzNURxD8bwPzV8sd5mr7ZerNM/XHFC+SnJHkdx+ipFskENW2YkfZAv388bfmpfgiTF7MRO00L2H5hNFgfgr4RpSXIHLASWUYMidhdUECgon0gEEEESBg7LQ+Eq3u+Ba2HP8ALqC4fNqzwKy2Co08PXKLP42k+x2/dWYmtyvL/kPOG4TKvx3bk7cUxuT9MI8zstDdIeXSIKJGeaJYH5GAggggQCCCChAIIIKEDBwpXhd+i907vVRKkbAdN1pz6oryRn//2Q=="/>
          <p:cNvSpPr>
            <a:spLocks noChangeAspect="1" noChangeArrowheads="1"/>
          </p:cNvSpPr>
          <p:nvPr/>
        </p:nvSpPr>
        <p:spPr bwMode="auto">
          <a:xfrm>
            <a:off x="0" y="-731838"/>
            <a:ext cx="1524000" cy="1524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2" name="Picture 4" descr="http://www.election-update.com/wp-content/uploads/2011/04/David_Cameron_01.jpg"/>
          <p:cNvPicPr>
            <a:picLocks noChangeAspect="1" noChangeArrowheads="1"/>
          </p:cNvPicPr>
          <p:nvPr/>
        </p:nvPicPr>
        <p:blipFill>
          <a:blip r:embed="rId2" cstate="print"/>
          <a:srcRect/>
          <a:stretch>
            <a:fillRect/>
          </a:stretch>
        </p:blipFill>
        <p:spPr bwMode="auto">
          <a:xfrm>
            <a:off x="6781800" y="228600"/>
            <a:ext cx="1927306" cy="2057400"/>
          </a:xfrm>
          <a:prstGeom prst="rect">
            <a:avLst/>
          </a:prstGeom>
          <a:noFill/>
        </p:spPr>
      </p:pic>
      <p:sp>
        <p:nvSpPr>
          <p:cNvPr id="5" name="TextBox 4"/>
          <p:cNvSpPr txBox="1"/>
          <p:nvPr/>
        </p:nvSpPr>
        <p:spPr>
          <a:xfrm>
            <a:off x="6781800" y="2333685"/>
            <a:ext cx="2056590" cy="3693319"/>
          </a:xfrm>
          <a:prstGeom prst="rect">
            <a:avLst/>
          </a:prstGeom>
          <a:noFill/>
        </p:spPr>
        <p:txBody>
          <a:bodyPr wrap="square" rtlCol="0">
            <a:spAutoFit/>
          </a:bodyPr>
          <a:lstStyle/>
          <a:p>
            <a:pPr algn="ctr"/>
            <a:r>
              <a:rPr lang="en-US" dirty="0" smtClean="0"/>
              <a:t>Prime minister </a:t>
            </a:r>
          </a:p>
          <a:p>
            <a:pPr algn="ctr"/>
            <a:r>
              <a:rPr lang="en-US" dirty="0" smtClean="0"/>
              <a:t> of United Kingdom</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Type </a:t>
            </a:r>
            <a:r>
              <a:rPr lang="en-US" dirty="0" smtClean="0"/>
              <a:t>of government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81800" y="6324600"/>
            <a:ext cx="2045175" cy="369332"/>
          </a:xfrm>
          <a:prstGeom prst="rect">
            <a:avLst/>
          </a:prstGeom>
          <a:noFill/>
        </p:spPr>
        <p:txBody>
          <a:bodyPr wrap="none" rtlCol="0">
            <a:spAutoFit/>
          </a:bodyPr>
          <a:lstStyle/>
          <a:p>
            <a:r>
              <a:rPr lang="en-US" dirty="0" smtClean="0"/>
              <a:t>type of government</a:t>
            </a:r>
            <a:endParaRPr lang="en-US" dirty="0"/>
          </a:p>
        </p:txBody>
      </p:sp>
      <p:sp>
        <p:nvSpPr>
          <p:cNvPr id="2" name="Rectangle 1"/>
          <p:cNvSpPr/>
          <p:nvPr/>
        </p:nvSpPr>
        <p:spPr>
          <a:xfrm>
            <a:off x="1219200" y="1524000"/>
            <a:ext cx="6781800" cy="3416320"/>
          </a:xfrm>
          <a:prstGeom prst="rect">
            <a:avLst/>
          </a:prstGeom>
        </p:spPr>
        <p:txBody>
          <a:bodyPr wrap="square">
            <a:spAutoFit/>
          </a:bodyPr>
          <a:lstStyle/>
          <a:p>
            <a:pPr algn="ctr"/>
            <a:r>
              <a:rPr lang="en-US" dirty="0"/>
              <a:t>The United Kingdom is a constitutional monarchy and parliamentary democracy, with a queen and a parliament that has two houses: the House of Lords, with 574 life peers, 92 hereditary peers, and 26 bishops; and the House of Commons, which has 651 popularly elected members. Supreme legislative power is vested in parliament, which sits for five years unless dissolved sooner. The House of Lords was stripped of most of its power in 1911, and now its main function is to revise legislation.</a:t>
            </a:r>
            <a:br>
              <a:rPr lang="en-US" dirty="0"/>
            </a:br>
            <a:r>
              <a:rPr lang="en-US" dirty="0"/>
              <a:t/>
            </a:r>
            <a:br>
              <a:rPr lang="en-US" dirty="0"/>
            </a:br>
            <a:r>
              <a:rPr lang="en-US" dirty="0" smtClean="0">
                <a:hlinkClick r:id="rId2"/>
              </a:rPr>
              <a:t>United </a:t>
            </a:r>
            <a:r>
              <a:rPr lang="en-US" dirty="0">
                <a:hlinkClick r:id="rId2"/>
              </a:rPr>
              <a:t>Kingdom: Maps, History, Geography, Government, Culture, Facts, Guide &amp; Travel/Holidays/Cities | Infoplease.com</a:t>
            </a:r>
            <a:r>
              <a:rPr lang="en-US" dirty="0"/>
              <a:t> </a:t>
            </a:r>
            <a:r>
              <a:rPr lang="en-US" dirty="0">
                <a:hlinkClick r:id="rId2"/>
              </a:rPr>
              <a:t>http://www.infoplease.com/ipa/A0108078.html#ixzz2SWfUMlRl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229600" cy="4525963"/>
          </a:xfrm>
        </p:spPr>
        <p:txBody>
          <a:bodyPr/>
          <a:lstStyle/>
          <a:p>
            <a:pPr algn="ctr"/>
            <a:r>
              <a:rPr lang="en-US" dirty="0" smtClean="0"/>
              <a:t>United Kingdom has been a beacon for free expression when compared to the rest of the world. </a:t>
            </a:r>
          </a:p>
          <a:p>
            <a:pPr algn="ctr"/>
            <a:r>
              <a:rPr lang="en-US" dirty="0" smtClean="0"/>
              <a:t>The right to Freedom of religion in the United Kingdom is provided for in all three constituent legal parts.</a:t>
            </a:r>
          </a:p>
          <a:p>
            <a:pPr algn="ctr"/>
            <a:r>
              <a:rPr lang="en-US" dirty="0" smtClean="0"/>
              <a:t>They have the right to bear arms unless a felon.</a:t>
            </a:r>
            <a:endParaRPr lang="en-US" dirty="0"/>
          </a:p>
        </p:txBody>
      </p:sp>
      <p:sp>
        <p:nvSpPr>
          <p:cNvPr id="4" name="TextBox 3"/>
          <p:cNvSpPr txBox="1"/>
          <p:nvPr/>
        </p:nvSpPr>
        <p:spPr>
          <a:xfrm>
            <a:off x="6553200" y="5791200"/>
            <a:ext cx="2069990" cy="369332"/>
          </a:xfrm>
          <a:prstGeom prst="rect">
            <a:avLst/>
          </a:prstGeom>
          <a:noFill/>
        </p:spPr>
        <p:txBody>
          <a:bodyPr wrap="none" rtlCol="0">
            <a:spAutoFit/>
          </a:bodyPr>
          <a:lstStyle/>
          <a:p>
            <a:r>
              <a:rPr lang="en-US" dirty="0" smtClean="0"/>
              <a:t>Type of government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
            <a:ext cx="8229600" cy="2438399"/>
          </a:xfrm>
        </p:spPr>
        <p:txBody>
          <a:bodyPr>
            <a:normAutofit/>
          </a:bodyPr>
          <a:lstStyle/>
          <a:p>
            <a:pPr algn="ctr">
              <a:buNone/>
            </a:pPr>
            <a:r>
              <a:rPr lang="en-US" sz="5400" b="1" u="sng" dirty="0" smtClean="0"/>
              <a:t>United Kingdom</a:t>
            </a:r>
          </a:p>
          <a:p>
            <a:pPr algn="ctr">
              <a:buFont typeface="Wingdings" pitchFamily="2" charset="2"/>
              <a:buChar char="§"/>
            </a:pPr>
            <a:endParaRPr lang="en-US" dirty="0" smtClean="0"/>
          </a:p>
          <a:p>
            <a:pPr algn="ctr">
              <a:buFont typeface="Wingdings" pitchFamily="2" charset="2"/>
              <a:buChar char="§"/>
            </a:pPr>
            <a:r>
              <a:rPr lang="en-US" dirty="0" smtClean="0"/>
              <a:t>multiparty </a:t>
            </a:r>
            <a:r>
              <a:rPr lang="en-US" dirty="0" smtClean="0"/>
              <a:t>system.</a:t>
            </a:r>
          </a:p>
          <a:p>
            <a:pPr algn="ctr">
              <a:buFont typeface="Wingdings" pitchFamily="2" charset="2"/>
              <a:buChar char="§"/>
            </a:pPr>
            <a:r>
              <a:rPr lang="en-US" dirty="0" err="1" smtClean="0"/>
              <a:t>Labour</a:t>
            </a:r>
            <a:r>
              <a:rPr lang="en-US" dirty="0" smtClean="0"/>
              <a:t>, Conservative and Liberal Democrat.</a:t>
            </a:r>
          </a:p>
        </p:txBody>
      </p:sp>
      <p:pic>
        <p:nvPicPr>
          <p:cNvPr id="1026" name="Picture 2" descr="http://aliberalhelping.files.wordpress.com/2011/03/liberal.gif"/>
          <p:cNvPicPr>
            <a:picLocks noChangeAspect="1" noChangeArrowheads="1"/>
          </p:cNvPicPr>
          <p:nvPr/>
        </p:nvPicPr>
        <p:blipFill>
          <a:blip r:embed="rId2" cstate="print"/>
          <a:srcRect/>
          <a:stretch>
            <a:fillRect/>
          </a:stretch>
        </p:blipFill>
        <p:spPr bwMode="auto">
          <a:xfrm>
            <a:off x="2438400" y="2895600"/>
            <a:ext cx="3924300" cy="2851658"/>
          </a:xfrm>
          <a:prstGeom prst="rect">
            <a:avLst/>
          </a:prstGeom>
          <a:noFill/>
        </p:spPr>
      </p:pic>
      <p:sp>
        <p:nvSpPr>
          <p:cNvPr id="6" name="TextBox 5"/>
          <p:cNvSpPr txBox="1"/>
          <p:nvPr/>
        </p:nvSpPr>
        <p:spPr>
          <a:xfrm>
            <a:off x="6781800" y="6324600"/>
            <a:ext cx="1616020" cy="369332"/>
          </a:xfrm>
          <a:prstGeom prst="rect">
            <a:avLst/>
          </a:prstGeom>
          <a:noFill/>
        </p:spPr>
        <p:txBody>
          <a:bodyPr wrap="none" rtlCol="0">
            <a:spAutoFit/>
          </a:bodyPr>
          <a:lstStyle/>
          <a:p>
            <a:r>
              <a:rPr lang="en-US" dirty="0" smtClean="0"/>
              <a:t>Political parties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228600"/>
            <a:ext cx="8229600" cy="4525963"/>
          </a:xfrm>
        </p:spPr>
        <p:txBody>
          <a:bodyPr>
            <a:normAutofit fontScale="70000" lnSpcReduction="20000"/>
          </a:bodyPr>
          <a:lstStyle/>
          <a:p>
            <a:pPr marL="0" indent="0" algn="ctr">
              <a:buNone/>
            </a:pPr>
            <a:r>
              <a:rPr lang="en-US" sz="4200" b="1" dirty="0"/>
              <a:t>To vote in a UK general election a person must be registered to vote and also</a:t>
            </a:r>
            <a:r>
              <a:rPr lang="en-US" sz="4200" b="1" dirty="0" smtClean="0"/>
              <a:t>:</a:t>
            </a:r>
          </a:p>
          <a:p>
            <a:pPr marL="0" indent="0" algn="ctr">
              <a:buNone/>
            </a:pPr>
            <a:endParaRPr lang="en-US" sz="4200" b="1" dirty="0" smtClean="0"/>
          </a:p>
          <a:p>
            <a:pPr marL="0" indent="0" algn="ctr">
              <a:buNone/>
            </a:pPr>
            <a:endParaRPr lang="en-US" sz="4200" b="1" dirty="0"/>
          </a:p>
          <a:p>
            <a:pPr algn="ctr"/>
            <a:r>
              <a:rPr lang="en-US" dirty="0"/>
              <a:t>be 18 years of age or over on polling day</a:t>
            </a:r>
          </a:p>
          <a:p>
            <a:pPr algn="ctr"/>
            <a:r>
              <a:rPr lang="en-US" dirty="0"/>
              <a:t>be a British citizen, a </a:t>
            </a:r>
            <a:r>
              <a:rPr lang="en-US" dirty="0" smtClean="0"/>
              <a:t>qualifying commonwealth citizen </a:t>
            </a:r>
            <a:r>
              <a:rPr lang="en-US" dirty="0"/>
              <a:t>or a citizen of the Republic of Ireland</a:t>
            </a:r>
          </a:p>
          <a:p>
            <a:pPr algn="ctr"/>
            <a:r>
              <a:rPr lang="en-US" dirty="0"/>
              <a:t>not be subject to any legal incapacity to </a:t>
            </a:r>
            <a:r>
              <a:rPr lang="en-US" dirty="0" smtClean="0"/>
              <a:t>vote</a:t>
            </a:r>
          </a:p>
          <a:p>
            <a:pPr algn="ctr"/>
            <a:r>
              <a:rPr lang="en-US" dirty="0"/>
              <a:t> General elections are held at least every five years. </a:t>
            </a:r>
            <a:endParaRPr lang="en-US" dirty="0" smtClean="0"/>
          </a:p>
          <a:p>
            <a:pPr algn="ctr"/>
            <a:r>
              <a:rPr lang="en-US" dirty="0" smtClean="0"/>
              <a:t>Not </a:t>
            </a:r>
            <a:r>
              <a:rPr lang="en-US" dirty="0"/>
              <a:t>all Parliaments run for the whole five </a:t>
            </a:r>
            <a:r>
              <a:rPr lang="en-US" dirty="0" smtClean="0"/>
              <a:t>years.</a:t>
            </a:r>
          </a:p>
          <a:p>
            <a:pPr algn="ctr"/>
            <a:r>
              <a:rPr lang="en-US" dirty="0" smtClean="0"/>
              <a:t>A </a:t>
            </a:r>
            <a:r>
              <a:rPr lang="en-US" dirty="0"/>
              <a:t>general election may be held before this period is up. </a:t>
            </a:r>
            <a:endParaRPr lang="en-US" dirty="0" smtClean="0"/>
          </a:p>
          <a:p>
            <a:pPr algn="ctr"/>
            <a:r>
              <a:rPr lang="en-US" dirty="0" smtClean="0"/>
              <a:t>In </a:t>
            </a:r>
            <a:r>
              <a:rPr lang="en-US" dirty="0"/>
              <a:t>the event of a government having a small majority the election may well take place much earlier</a:t>
            </a:r>
          </a:p>
          <a:p>
            <a:endParaRPr lang="en-US" dirty="0"/>
          </a:p>
        </p:txBody>
      </p:sp>
    </p:spTree>
    <p:extLst>
      <p:ext uri="{BB962C8B-B14F-4D97-AF65-F5344CB8AC3E}">
        <p14:creationId xmlns:p14="http://schemas.microsoft.com/office/powerpoint/2010/main" xmlns="" val="1734842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4525963"/>
          </a:xfrm>
        </p:spPr>
        <p:txBody>
          <a:bodyPr>
            <a:normAutofit/>
          </a:bodyPr>
          <a:lstStyle/>
          <a:p>
            <a:pPr algn="ctr"/>
            <a:r>
              <a:rPr lang="en-US" sz="2800" dirty="0" smtClean="0"/>
              <a:t>The </a:t>
            </a:r>
            <a:r>
              <a:rPr lang="en-US" sz="2800" dirty="0"/>
              <a:t>UK </a:t>
            </a:r>
            <a:r>
              <a:rPr lang="en-US" sz="2800" dirty="0" smtClean="0"/>
              <a:t>has </a:t>
            </a:r>
            <a:r>
              <a:rPr lang="en-US" sz="2800" dirty="0"/>
              <a:t>VAT (value added tax) on all good, though some basics are exempt like kids shoes, milk etc</a:t>
            </a:r>
            <a:r>
              <a:rPr lang="en-US" sz="2800" dirty="0" smtClean="0"/>
              <a:t>.</a:t>
            </a:r>
          </a:p>
          <a:p>
            <a:pPr algn="ctr"/>
            <a:r>
              <a:rPr lang="en-US" sz="2800" dirty="0" smtClean="0"/>
              <a:t>Income </a:t>
            </a:r>
            <a:r>
              <a:rPr lang="en-US" sz="2800" dirty="0"/>
              <a:t>tax is taken straight </a:t>
            </a:r>
            <a:r>
              <a:rPr lang="en-US" sz="2800" dirty="0" smtClean="0"/>
              <a:t>of wages </a:t>
            </a:r>
            <a:r>
              <a:rPr lang="en-US" sz="2800" dirty="0"/>
              <a:t>each month along with National Insurance which goes towards the NHS (national health service). The rate of tax depends on how much </a:t>
            </a:r>
            <a:r>
              <a:rPr lang="en-US" sz="2800" dirty="0" smtClean="0"/>
              <a:t>they </a:t>
            </a:r>
            <a:r>
              <a:rPr lang="en-US" sz="2800" dirty="0"/>
              <a:t>earn</a:t>
            </a:r>
            <a:r>
              <a:rPr lang="en-US" sz="2800" dirty="0" smtClean="0"/>
              <a:t>.</a:t>
            </a:r>
          </a:p>
          <a:p>
            <a:pPr algn="ctr"/>
            <a:r>
              <a:rPr lang="en-US" sz="2800" dirty="0" smtClean="0"/>
              <a:t>Exports of both goods and services.</a:t>
            </a:r>
          </a:p>
          <a:p>
            <a:pPr algn="ctr">
              <a:buNone/>
            </a:pPr>
            <a:endParaRPr lang="en-US" sz="2800" dirty="0"/>
          </a:p>
        </p:txBody>
      </p:sp>
    </p:spTree>
    <p:extLst>
      <p:ext uri="{BB962C8B-B14F-4D97-AF65-F5344CB8AC3E}">
        <p14:creationId xmlns:p14="http://schemas.microsoft.com/office/powerpoint/2010/main" xmlns="" val="4266024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752600"/>
            <a:ext cx="8229600" cy="4525963"/>
          </a:xfrm>
        </p:spPr>
        <p:txBody>
          <a:bodyPr>
            <a:normAutofit/>
          </a:bodyPr>
          <a:lstStyle/>
          <a:p>
            <a:r>
              <a:rPr lang="en-US" sz="2600" dirty="0" smtClean="0"/>
              <a:t>According to the UK government, there were 1.94 million violent crimes in the UK during 2011</a:t>
            </a:r>
            <a:r>
              <a:rPr lang="en-US" sz="2600" dirty="0" smtClean="0"/>
              <a:t>.</a:t>
            </a:r>
          </a:p>
          <a:p>
            <a:r>
              <a:rPr lang="en-US" sz="2600" dirty="0" smtClean="0"/>
              <a:t>There are almost exactly five times as many people in the US as in the UK – 314 million vs. 63 million.</a:t>
            </a:r>
          </a:p>
          <a:p>
            <a:r>
              <a:rPr lang="en-US" sz="2600" dirty="0" smtClean="0"/>
              <a:t>The violent crime rate in the UK is 3,100 per 100,000, and in the US it is 380 per 100,000 population</a:t>
            </a:r>
            <a:r>
              <a:rPr lang="en-US" sz="2600" dirty="0" smtClean="0"/>
              <a:t>.</a:t>
            </a:r>
          </a:p>
          <a:p>
            <a:r>
              <a:rPr lang="en-US" sz="2600" dirty="0" smtClean="0"/>
              <a:t>the UK prison population stands at around 97,000</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213</TotalTime>
  <Words>630</Words>
  <Application>Microsoft Office PowerPoint</Application>
  <PresentationFormat>On-screen Show (4:3)</PresentationFormat>
  <Paragraphs>137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Polly Williams period 6</vt:lpstr>
      <vt:lpstr>United States              |         United Kingdom</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Polly Williams period 6</dc:title>
  <dc:creator>pjwilliams13</dc:creator>
  <cp:lastModifiedBy>pjwilliams13</cp:lastModifiedBy>
  <cp:revision>21</cp:revision>
  <dcterms:created xsi:type="dcterms:W3CDTF">2013-04-08T17:20:08Z</dcterms:created>
  <dcterms:modified xsi:type="dcterms:W3CDTF">2013-05-06T16:53:32Z</dcterms:modified>
</cp:coreProperties>
</file>