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p:restoredLeft sz="15620"/>
    <p:restoredTop sz="98644" autoAdjust="0"/>
  </p:normalViewPr>
  <p:slideViewPr>
    <p:cSldViewPr>
      <p:cViewPr varScale="1">
        <p:scale>
          <a:sx n="76" d="100"/>
          <a:sy n="76" d="100"/>
        </p:scale>
        <p:origin x="-144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F175E5B2-2E5D-4D26-84CB-446DC111D4EC}" type="datetimeFigureOut">
              <a:rPr lang="en-US" smtClean="0"/>
              <a:pPr/>
              <a:t>1/20/2012</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31A1858A-C5A1-4144-A560-1C86200B879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175E5B2-2E5D-4D26-84CB-446DC111D4EC}" type="datetimeFigureOut">
              <a:rPr lang="en-US" smtClean="0"/>
              <a:pPr/>
              <a:t>1/20/2012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A1858A-C5A1-4144-A560-1C86200B879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175E5B2-2E5D-4D26-84CB-446DC111D4EC}" type="datetimeFigureOut">
              <a:rPr lang="en-US" smtClean="0"/>
              <a:pPr/>
              <a:t>1/20/2012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A1858A-C5A1-4144-A560-1C86200B879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F175E5B2-2E5D-4D26-84CB-446DC111D4EC}" type="datetimeFigureOut">
              <a:rPr lang="en-US" smtClean="0"/>
              <a:pPr/>
              <a:t>1/20/2012</a:t>
            </a:fld>
            <a:endParaRPr lang="en-US"/>
          </a:p>
        </p:txBody>
      </p:sp>
      <p:sp>
        <p:nvSpPr>
          <p:cNvPr id="9" name="Slide Number Placeholder 8"/>
          <p:cNvSpPr>
            <a:spLocks noGrp="1"/>
          </p:cNvSpPr>
          <p:nvPr>
            <p:ph type="sldNum" sz="quarter" idx="15"/>
          </p:nvPr>
        </p:nvSpPr>
        <p:spPr/>
        <p:txBody>
          <a:bodyPr rtlCol="0"/>
          <a:lstStyle/>
          <a:p>
            <a:fld id="{31A1858A-C5A1-4144-A560-1C86200B8791}"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F175E5B2-2E5D-4D26-84CB-446DC111D4EC}" type="datetimeFigureOut">
              <a:rPr lang="en-US" smtClean="0"/>
              <a:pPr/>
              <a:t>1/20/2012</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31A1858A-C5A1-4144-A560-1C86200B879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175E5B2-2E5D-4D26-84CB-446DC111D4EC}" type="datetimeFigureOut">
              <a:rPr lang="en-US" smtClean="0"/>
              <a:pPr/>
              <a:t>1/20/2012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A1858A-C5A1-4144-A560-1C86200B8791}"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F175E5B2-2E5D-4D26-84CB-446DC111D4EC}" type="datetimeFigureOut">
              <a:rPr lang="en-US" smtClean="0"/>
              <a:pPr/>
              <a:t>1/20/2012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A1858A-C5A1-4144-A560-1C86200B8791}"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F175E5B2-2E5D-4D26-84CB-446DC111D4EC}" type="datetimeFigureOut">
              <a:rPr lang="en-US" smtClean="0"/>
              <a:pPr/>
              <a:t>1/20/2012</a:t>
            </a:fld>
            <a:endParaRPr lang="en-US"/>
          </a:p>
        </p:txBody>
      </p:sp>
      <p:sp>
        <p:nvSpPr>
          <p:cNvPr id="7" name="Slide Number Placeholder 6"/>
          <p:cNvSpPr>
            <a:spLocks noGrp="1"/>
          </p:cNvSpPr>
          <p:nvPr>
            <p:ph type="sldNum" sz="quarter" idx="11"/>
          </p:nvPr>
        </p:nvSpPr>
        <p:spPr/>
        <p:txBody>
          <a:bodyPr rtlCol="0"/>
          <a:lstStyle/>
          <a:p>
            <a:fld id="{31A1858A-C5A1-4144-A560-1C86200B8791}"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75E5B2-2E5D-4D26-84CB-446DC111D4EC}" type="datetimeFigureOut">
              <a:rPr lang="en-US" smtClean="0"/>
              <a:pPr/>
              <a:t>1/20/2012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A1858A-C5A1-4144-A560-1C86200B879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F175E5B2-2E5D-4D26-84CB-446DC111D4EC}" type="datetimeFigureOut">
              <a:rPr lang="en-US" smtClean="0"/>
              <a:pPr/>
              <a:t>1/20/2012</a:t>
            </a:fld>
            <a:endParaRPr lang="en-US"/>
          </a:p>
        </p:txBody>
      </p:sp>
      <p:sp>
        <p:nvSpPr>
          <p:cNvPr id="22" name="Slide Number Placeholder 21"/>
          <p:cNvSpPr>
            <a:spLocks noGrp="1"/>
          </p:cNvSpPr>
          <p:nvPr>
            <p:ph type="sldNum" sz="quarter" idx="15"/>
          </p:nvPr>
        </p:nvSpPr>
        <p:spPr/>
        <p:txBody>
          <a:bodyPr rtlCol="0"/>
          <a:lstStyle/>
          <a:p>
            <a:fld id="{31A1858A-C5A1-4144-A560-1C86200B8791}"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F175E5B2-2E5D-4D26-84CB-446DC111D4EC}" type="datetimeFigureOut">
              <a:rPr lang="en-US" smtClean="0"/>
              <a:pPr/>
              <a:t>1/20/2012</a:t>
            </a:fld>
            <a:endParaRPr lang="en-US"/>
          </a:p>
        </p:txBody>
      </p:sp>
      <p:sp>
        <p:nvSpPr>
          <p:cNvPr id="18" name="Slide Number Placeholder 17"/>
          <p:cNvSpPr>
            <a:spLocks noGrp="1"/>
          </p:cNvSpPr>
          <p:nvPr>
            <p:ph type="sldNum" sz="quarter" idx="11"/>
          </p:nvPr>
        </p:nvSpPr>
        <p:spPr/>
        <p:txBody>
          <a:bodyPr rtlCol="0"/>
          <a:lstStyle/>
          <a:p>
            <a:fld id="{31A1858A-C5A1-4144-A560-1C86200B8791}"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F175E5B2-2E5D-4D26-84CB-446DC111D4EC}" type="datetimeFigureOut">
              <a:rPr lang="en-US" smtClean="0"/>
              <a:pPr/>
              <a:t>1/20/2012</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31A1858A-C5A1-4144-A560-1C86200B879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www.cia.gov/library/publications/the-world-factbook/rankorder/2102rank.html?countryName=United%20Kingdom&amp;countryCode=uk&amp;regionCode=eu&amp;rank=28"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85800"/>
            <a:ext cx="8153400" cy="1894362"/>
          </a:xfrm>
        </p:spPr>
        <p:txBody>
          <a:bodyPr>
            <a:normAutofit/>
          </a:bodyPr>
          <a:lstStyle/>
          <a:p>
            <a:r>
              <a:rPr lang="en-US" sz="6600" dirty="0" smtClean="0">
                <a:effectLst>
                  <a:outerShdw blurRad="38100" dist="38100" dir="2700000" algn="tl">
                    <a:srgbClr val="000000">
                      <a:alpha val="43137"/>
                    </a:srgbClr>
                  </a:outerShdw>
                </a:effectLst>
                <a:latin typeface="Bernard MT Condensed" pitchFamily="18" charset="0"/>
              </a:rPr>
              <a:t>DAHS Graduation Project</a:t>
            </a:r>
            <a:r>
              <a:rPr lang="en-US" dirty="0" smtClean="0"/>
              <a:t>	</a:t>
            </a:r>
            <a:endParaRPr lang="en-US" dirty="0"/>
          </a:p>
        </p:txBody>
      </p:sp>
      <p:sp>
        <p:nvSpPr>
          <p:cNvPr id="3" name="Subtitle 2"/>
          <p:cNvSpPr>
            <a:spLocks noGrp="1"/>
          </p:cNvSpPr>
          <p:nvPr>
            <p:ph type="subTitle" idx="1"/>
          </p:nvPr>
        </p:nvSpPr>
        <p:spPr>
          <a:xfrm>
            <a:off x="1447800" y="2438400"/>
            <a:ext cx="6172200" cy="1371600"/>
          </a:xfrm>
        </p:spPr>
        <p:txBody>
          <a:bodyPr>
            <a:normAutofit/>
          </a:bodyPr>
          <a:lstStyle/>
          <a:p>
            <a:pPr algn="ctr"/>
            <a:r>
              <a:rPr lang="en-US" sz="2400" dirty="0" smtClean="0"/>
              <a:t>By: Pollyanna Williams</a:t>
            </a:r>
            <a:endParaRPr lang="en-US"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United Kingdom"/>
          <p:cNvPicPr>
            <a:picLocks noChangeAspect="1" noChangeArrowheads="1"/>
          </p:cNvPicPr>
          <p:nvPr/>
        </p:nvPicPr>
        <p:blipFill>
          <a:blip r:embed="rId2"/>
          <a:srcRect/>
          <a:stretch>
            <a:fillRect/>
          </a:stretch>
        </p:blipFill>
        <p:spPr bwMode="auto">
          <a:xfrm>
            <a:off x="762000" y="457200"/>
            <a:ext cx="6477000" cy="3238500"/>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
        <p:nvSpPr>
          <p:cNvPr id="3" name="Rectangle 2"/>
          <p:cNvSpPr/>
          <p:nvPr/>
        </p:nvSpPr>
        <p:spPr>
          <a:xfrm>
            <a:off x="533400" y="4191000"/>
            <a:ext cx="7620000" cy="2523768"/>
          </a:xfrm>
          <a:prstGeom prst="rect">
            <a:avLst/>
          </a:prstGeom>
        </p:spPr>
        <p:txBody>
          <a:bodyPr wrap="square">
            <a:spAutoFit/>
          </a:bodyPr>
          <a:lstStyle/>
          <a:p>
            <a:pPr algn="ctr"/>
            <a:r>
              <a:rPr lang="en-US" sz="2000" dirty="0" smtClean="0">
                <a:effectLst>
                  <a:outerShdw blurRad="38100" dist="38100" dir="2700000" algn="tl">
                    <a:srgbClr val="000000">
                      <a:alpha val="43137"/>
                    </a:srgbClr>
                  </a:outerShdw>
                </a:effectLst>
                <a:latin typeface="Castellar" pitchFamily="18" charset="0"/>
              </a:rPr>
              <a:t>The meaning of the English flag is a blue field with the red cross of Saint George (patron saint of England) outlined in white on the diagonal red cross of Saint Patrick (patron saint of Ireland), which is superimposed on the diagonal white cross of Saint Andrew (patron saint of Scotland) </a:t>
            </a:r>
            <a:r>
              <a:rPr lang="en-US" dirty="0" smtClean="0"/>
              <a:t/>
            </a:r>
            <a:br>
              <a:rPr lang="en-US" dirty="0" smtClean="0"/>
            </a:br>
            <a:endParaRPr lang="en-US" dirty="0"/>
          </a:p>
        </p:txBody>
      </p:sp>
      <p:sp>
        <p:nvSpPr>
          <p:cNvPr id="4" name="TextBox 3"/>
          <p:cNvSpPr txBox="1"/>
          <p:nvPr/>
        </p:nvSpPr>
        <p:spPr>
          <a:xfrm>
            <a:off x="1524000" y="0"/>
            <a:ext cx="6090130" cy="769441"/>
          </a:xfrm>
          <a:prstGeom prst="rect">
            <a:avLst/>
          </a:prstGeom>
          <a:noFill/>
        </p:spPr>
        <p:txBody>
          <a:bodyPr wrap="none" rtlCol="0">
            <a:spAutoFit/>
          </a:bodyPr>
          <a:lstStyle/>
          <a:p>
            <a:pPr algn="ctr"/>
            <a:r>
              <a:rPr lang="en-US" sz="4400" dirty="0" smtClean="0"/>
              <a:t>THE ENGLISH FLAG</a:t>
            </a:r>
            <a:endParaRPr lang="en-US" sz="4400" dirty="0"/>
          </a:p>
        </p:txBody>
      </p:sp>
      <p:sp>
        <p:nvSpPr>
          <p:cNvPr id="10" name="Curved Left Arrow 9"/>
          <p:cNvSpPr/>
          <p:nvPr/>
        </p:nvSpPr>
        <p:spPr>
          <a:xfrm>
            <a:off x="7543800" y="381000"/>
            <a:ext cx="1066800" cy="2057400"/>
          </a:xfrm>
          <a:prstGeom prst="curvedLeftArrow">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https://www.cia.gov/library/publications/the-world-factbook/graphics/locator/eu/uk_large_locator.gif"/>
          <p:cNvPicPr>
            <a:picLocks noChangeAspect="1" noChangeArrowheads="1"/>
          </p:cNvPicPr>
          <p:nvPr/>
        </p:nvPicPr>
        <p:blipFill>
          <a:blip r:embed="rId2"/>
          <a:srcRect/>
          <a:stretch>
            <a:fillRect/>
          </a:stretch>
        </p:blipFill>
        <p:spPr bwMode="auto">
          <a:xfrm>
            <a:off x="1828800" y="304800"/>
            <a:ext cx="5295900" cy="5680646"/>
          </a:xfrm>
          <a:prstGeom prst="rect">
            <a:avLst/>
          </a:prstGeom>
          <a:noFill/>
        </p:spPr>
      </p:pic>
      <p:sp>
        <p:nvSpPr>
          <p:cNvPr id="3" name="Curved Right Arrow 2"/>
          <p:cNvSpPr/>
          <p:nvPr/>
        </p:nvSpPr>
        <p:spPr>
          <a:xfrm>
            <a:off x="1828800" y="838200"/>
            <a:ext cx="914400" cy="2743200"/>
          </a:xfrm>
          <a:prstGeom prst="curvedRightArrow">
            <a:avLst/>
          </a:prstGeom>
          <a:effectLst>
            <a:innerShdw blurRad="63500" dist="50800" dir="18900000">
              <a:prstClr val="black">
                <a:alpha val="50000"/>
              </a:prstClr>
            </a:innerShdw>
          </a:effectLst>
        </p:spPr>
        <p:style>
          <a:lnRef idx="1">
            <a:schemeClr val="dk1"/>
          </a:lnRef>
          <a:fillRef idx="3">
            <a:schemeClr val="dk1"/>
          </a:fillRef>
          <a:effectRef idx="2">
            <a:schemeClr val="dk1"/>
          </a:effectRef>
          <a:fontRef idx="minor">
            <a:schemeClr val="lt1"/>
          </a:fontRef>
        </p:style>
        <p:txBody>
          <a:bodyPr rtlCol="0" anchor="ctr"/>
          <a:lstStyle/>
          <a:p>
            <a:pPr algn="ctr"/>
            <a:endParaRPr lang="en-US">
              <a:solidFill>
                <a:schemeClr val="tx1"/>
              </a:solidFill>
            </a:endParaRPr>
          </a:p>
        </p:txBody>
      </p:sp>
      <p:sp>
        <p:nvSpPr>
          <p:cNvPr id="4" name="TextBox 3"/>
          <p:cNvSpPr txBox="1"/>
          <p:nvPr/>
        </p:nvSpPr>
        <p:spPr>
          <a:xfrm>
            <a:off x="2895600" y="457200"/>
            <a:ext cx="4572000" cy="1569660"/>
          </a:xfrm>
          <a:prstGeom prst="rect">
            <a:avLst/>
          </a:prstGeom>
          <a:noFill/>
        </p:spPr>
        <p:txBody>
          <a:bodyPr wrap="square" rtlCol="0">
            <a:spAutoFit/>
          </a:bodyPr>
          <a:lstStyle/>
          <a:p>
            <a:r>
              <a:rPr lang="en-US" sz="4800" smtClean="0">
                <a:effectLst>
                  <a:outerShdw blurRad="38100" dist="38100" dir="2700000" algn="tl">
                    <a:srgbClr val="000000">
                      <a:alpha val="43137"/>
                    </a:srgbClr>
                  </a:outerShdw>
                </a:effectLst>
              </a:rPr>
              <a:t>UNITED </a:t>
            </a:r>
            <a:r>
              <a:rPr lang="en-US" sz="4800" smtClean="0">
                <a:effectLst>
                  <a:outerShdw blurRad="38100" dist="38100" dir="2700000" algn="tl">
                    <a:srgbClr val="000000">
                      <a:alpha val="43137"/>
                    </a:srgbClr>
                  </a:outerShdw>
                </a:effectLst>
              </a:rPr>
              <a:t>KINGDOM</a:t>
            </a:r>
            <a:endParaRPr lang="en-US" sz="4800" dirty="0">
              <a:effectLst>
                <a:outerShdw blurRad="38100" dist="38100" dir="2700000" algn="tl">
                  <a:srgbClr val="000000">
                    <a:alpha val="43137"/>
                  </a:srgbClr>
                </a:outerShdw>
              </a:effectLst>
            </a:endParaRPr>
          </a:p>
        </p:txBody>
      </p:sp>
      <p:sp>
        <p:nvSpPr>
          <p:cNvPr id="6" name="Oval 5"/>
          <p:cNvSpPr/>
          <p:nvPr/>
        </p:nvSpPr>
        <p:spPr>
          <a:xfrm flipH="1">
            <a:off x="3124200" y="3733800"/>
            <a:ext cx="76200" cy="45719"/>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Left Arrow 6"/>
          <p:cNvSpPr/>
          <p:nvPr/>
        </p:nvSpPr>
        <p:spPr>
          <a:xfrm>
            <a:off x="3276600" y="3429000"/>
            <a:ext cx="1066800" cy="685800"/>
          </a:xfrm>
          <a:prstGeom prst="leftArrow">
            <a:avLst/>
          </a:prstGeom>
        </p:spPr>
        <p:style>
          <a:lnRef idx="3">
            <a:schemeClr val="lt1"/>
          </a:lnRef>
          <a:fillRef idx="1">
            <a:schemeClr val="dk1"/>
          </a:fillRef>
          <a:effectRef idx="1">
            <a:schemeClr val="dk1"/>
          </a:effectRef>
          <a:fontRef idx="minor">
            <a:schemeClr val="lt1"/>
          </a:fontRef>
        </p:style>
        <p:txBody>
          <a:bodyPr rtlCol="0" anchor="ctr"/>
          <a:lstStyle/>
          <a:p>
            <a:pPr algn="ctr"/>
            <a:endParaRPr lang="en-US"/>
          </a:p>
        </p:txBody>
      </p:sp>
      <p:sp>
        <p:nvSpPr>
          <p:cNvPr id="8" name="TextBox 7"/>
          <p:cNvSpPr txBox="1"/>
          <p:nvPr/>
        </p:nvSpPr>
        <p:spPr>
          <a:xfrm>
            <a:off x="4419600" y="3581400"/>
            <a:ext cx="2209800" cy="369332"/>
          </a:xfrm>
          <a:prstGeom prst="rect">
            <a:avLst/>
          </a:prstGeom>
          <a:noFill/>
        </p:spPr>
        <p:txBody>
          <a:bodyPr wrap="square" rtlCol="0">
            <a:spAutoFit/>
          </a:bodyPr>
          <a:lstStyle/>
          <a:p>
            <a:r>
              <a:rPr lang="en-US" dirty="0" smtClean="0"/>
              <a:t>Capital: LONDON</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1066800"/>
            <a:ext cx="7543800" cy="4401205"/>
          </a:xfrm>
          <a:prstGeom prst="rect">
            <a:avLst/>
          </a:prstGeom>
        </p:spPr>
        <p:txBody>
          <a:bodyPr wrap="square">
            <a:spAutoFit/>
          </a:bodyPr>
          <a:lstStyle/>
          <a:p>
            <a:pPr algn="ctr" fontAlgn="ctr">
              <a:buFont typeface="Arial" pitchFamily="34" charset="0"/>
              <a:buChar char="•"/>
            </a:pPr>
            <a:r>
              <a:rPr lang="en-US" sz="4000" b="1" dirty="0" smtClean="0">
                <a:effectLst>
                  <a:outerShdw blurRad="38100" dist="38100" dir="2700000" algn="tl">
                    <a:srgbClr val="000000">
                      <a:alpha val="43137"/>
                    </a:srgbClr>
                  </a:outerShdw>
                </a:effectLst>
                <a:latin typeface="Algerian" pitchFamily="82" charset="0"/>
              </a:rPr>
              <a:t> The United Kingdom’s population as of July, 2010 is 62,348,447. </a:t>
            </a:r>
          </a:p>
          <a:p>
            <a:pPr algn="ctr" fontAlgn="ctr">
              <a:buFont typeface="Arial" pitchFamily="34" charset="0"/>
              <a:buChar char="•"/>
            </a:pPr>
            <a:r>
              <a:rPr lang="en-US" sz="4000" b="1" dirty="0" smtClean="0">
                <a:effectLst>
                  <a:outerShdw blurRad="38100" dist="38100" dir="2700000" algn="tl">
                    <a:srgbClr val="000000">
                      <a:alpha val="43137"/>
                    </a:srgbClr>
                  </a:outerShdw>
                </a:effectLst>
                <a:latin typeface="Castellar" pitchFamily="18" charset="0"/>
              </a:rPr>
              <a:t>United Kingdom is ranked 22 with the other countries of the world.</a:t>
            </a: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981200"/>
            <a:ext cx="9067800" cy="2554545"/>
          </a:xfrm>
          <a:prstGeom prst="rect">
            <a:avLst/>
          </a:prstGeom>
        </p:spPr>
        <p:txBody>
          <a:bodyPr wrap="square">
            <a:spAutoFit/>
            <a:scene3d>
              <a:camera prst="orthographicFront"/>
              <a:lightRig rig="flat" dir="tl"/>
            </a:scene3d>
            <a:sp3d contourW="19050" prstMaterial="clear">
              <a:bevelT w="50800" h="50800"/>
              <a:contourClr>
                <a:schemeClr val="accent5">
                  <a:tint val="70000"/>
                  <a:satMod val="180000"/>
                  <a:alpha val="70000"/>
                </a:schemeClr>
              </a:contourClr>
            </a:sp3d>
          </a:bodyPr>
          <a:lstStyle/>
          <a:p>
            <a:pPr algn="ctr"/>
            <a:r>
              <a:rPr lang="en-US" sz="4000" b="1" dirty="0" smtClean="0">
                <a:ln/>
                <a:solidFill>
                  <a:schemeClr val="accent5">
                    <a:tint val="50000"/>
                    <a:satMod val="180000"/>
                  </a:schemeClr>
                </a:solidFill>
              </a:rPr>
              <a:t>total population: 79.92 years</a:t>
            </a:r>
          </a:p>
          <a:p>
            <a:pPr algn="ctr"/>
            <a:r>
              <a:rPr lang="en-US" sz="4000" b="1" dirty="0" smtClean="0">
                <a:ln/>
                <a:solidFill>
                  <a:schemeClr val="accent5">
                    <a:tint val="50000"/>
                    <a:satMod val="180000"/>
                  </a:schemeClr>
                </a:solidFill>
              </a:rPr>
              <a:t>comparison to the world: 28</a:t>
            </a:r>
            <a:r>
              <a:rPr lang="en-US" sz="4000" b="1" dirty="0" smtClean="0">
                <a:ln/>
                <a:solidFill>
                  <a:schemeClr val="accent5">
                    <a:tint val="50000"/>
                    <a:satMod val="180000"/>
                  </a:schemeClr>
                </a:solidFill>
                <a:hlinkClick r:id="rId2" action="ppaction://hlinkfile" tooltip="Country comparison to the world"/>
              </a:rPr>
              <a:t> </a:t>
            </a:r>
            <a:endParaRPr lang="en-US" sz="4000" b="1" dirty="0" smtClean="0">
              <a:ln/>
              <a:solidFill>
                <a:schemeClr val="accent5">
                  <a:tint val="50000"/>
                  <a:satMod val="180000"/>
                </a:schemeClr>
              </a:solidFill>
            </a:endParaRPr>
          </a:p>
          <a:p>
            <a:pPr algn="ctr"/>
            <a:r>
              <a:rPr lang="en-US" sz="4000" b="1" dirty="0" smtClean="0">
                <a:ln/>
                <a:solidFill>
                  <a:schemeClr val="accent5">
                    <a:tint val="50000"/>
                    <a:satMod val="180000"/>
                  </a:schemeClr>
                </a:solidFill>
              </a:rPr>
              <a:t>male: 77.84 years</a:t>
            </a:r>
          </a:p>
          <a:p>
            <a:pPr algn="ctr"/>
            <a:r>
              <a:rPr lang="en-US" sz="4000" b="1" dirty="0" smtClean="0">
                <a:ln/>
                <a:solidFill>
                  <a:schemeClr val="accent5">
                    <a:tint val="50000"/>
                    <a:satMod val="180000"/>
                  </a:schemeClr>
                </a:solidFill>
              </a:rPr>
              <a:t>female: 82.11 years (2010 est.)</a:t>
            </a:r>
            <a:endParaRPr lang="en-US" sz="4000" b="1" dirty="0">
              <a:ln/>
              <a:solidFill>
                <a:schemeClr val="accent5">
                  <a:tint val="50000"/>
                  <a:satMod val="180000"/>
                </a:schemeClr>
              </a:solidFill>
            </a:endParaRPr>
          </a:p>
        </p:txBody>
      </p:sp>
      <p:sp>
        <p:nvSpPr>
          <p:cNvPr id="4" name="Rectangle 3"/>
          <p:cNvSpPr/>
          <p:nvPr/>
        </p:nvSpPr>
        <p:spPr>
          <a:xfrm>
            <a:off x="685800" y="457200"/>
            <a:ext cx="7605040" cy="923330"/>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54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UK life expectancy</a:t>
            </a:r>
            <a:endParaRPr lang="en-US" sz="54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457200"/>
            <a:ext cx="7315200" cy="5016758"/>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32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Bernard MT Condensed" pitchFamily="18" charset="0"/>
              </a:rPr>
              <a:t>The largest religion group in the UK would be Christianity. </a:t>
            </a:r>
          </a:p>
          <a:p>
            <a:pPr algn="ctr"/>
            <a:r>
              <a:rPr lang="en-US" sz="3200" dirty="0" smtClean="0">
                <a:latin typeface="Bernard MT Condensed" pitchFamily="18" charset="0"/>
              </a:rPr>
              <a:t>Christianity believes in one God, while the central figure in Christianity is Jesus (or Christ), a Jew who came into this world by the immaculate conception of the virgin Mary. His birth is celebrated at Christmas with gift giving. It's believed that Jesus was not only man, but also the son of God and lived his life without sin</a:t>
            </a:r>
            <a:r>
              <a:rPr lang="en-US" sz="32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Bernard MT Condensed" pitchFamily="18" charset="0"/>
              </a:rPr>
              <a:t> </a:t>
            </a:r>
            <a:endParaRPr lang="en-US" sz="32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Bernard MT Condensed"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762000"/>
            <a:ext cx="8382000" cy="4708981"/>
          </a:xfrm>
          <a:prstGeom prst="rect">
            <a:avLst/>
          </a:prstGeom>
          <a:noFill/>
        </p:spPr>
        <p:txBody>
          <a:bodyPr wrap="square" rtlCol="0">
            <a:spAutoFit/>
          </a:bodyPr>
          <a:lstStyle/>
          <a:p>
            <a:r>
              <a:rPr lang="en-US" sz="4000" b="1" dirty="0" smtClean="0">
                <a:ln w="18000">
                  <a:solidFill>
                    <a:schemeClr val="accent2">
                      <a:satMod val="140000"/>
                    </a:schemeClr>
                  </a:solidFill>
                  <a:prstDash val="solid"/>
                  <a:miter lim="800000"/>
                </a:ln>
                <a:noFill/>
                <a:effectLst>
                  <a:glow rad="228600">
                    <a:schemeClr val="accent1">
                      <a:satMod val="175000"/>
                      <a:alpha val="40000"/>
                    </a:schemeClr>
                  </a:glow>
                  <a:outerShdw blurRad="25500" dist="23000" dir="7020000" algn="tl">
                    <a:srgbClr val="000000">
                      <a:alpha val="50000"/>
                    </a:srgbClr>
                  </a:outerShdw>
                </a:effectLst>
              </a:rPr>
              <a:t>The language spoken by people in the United Kingdom</a:t>
            </a:r>
          </a:p>
          <a:p>
            <a:r>
              <a:rPr lang="en-US" sz="4000" b="1" dirty="0" smtClean="0">
                <a:ln w="18000">
                  <a:solidFill>
                    <a:schemeClr val="accent2">
                      <a:satMod val="140000"/>
                    </a:schemeClr>
                  </a:solidFill>
                  <a:prstDash val="solid"/>
                  <a:miter lim="800000"/>
                </a:ln>
                <a:noFill/>
                <a:effectLst>
                  <a:glow rad="228600">
                    <a:schemeClr val="accent1">
                      <a:satMod val="175000"/>
                      <a:alpha val="40000"/>
                    </a:schemeClr>
                  </a:glow>
                  <a:outerShdw blurRad="25500" dist="23000" dir="7020000" algn="tl">
                    <a:srgbClr val="000000">
                      <a:alpha val="50000"/>
                    </a:srgbClr>
                  </a:outerShdw>
                </a:effectLst>
              </a:rPr>
              <a:t>is English. Five basic phrases are..</a:t>
            </a:r>
          </a:p>
          <a:p>
            <a:pPr>
              <a:buFont typeface="Courier New" pitchFamily="49" charset="0"/>
              <a:buChar char="o"/>
            </a:pPr>
            <a:r>
              <a:rPr lang="en-US" sz="2800" b="1" dirty="0" smtClean="0">
                <a:ln w="18000">
                  <a:solidFill>
                    <a:schemeClr val="accent2">
                      <a:satMod val="140000"/>
                    </a:schemeClr>
                  </a:solidFill>
                  <a:prstDash val="solid"/>
                  <a:miter lim="800000"/>
                </a:ln>
                <a:noFill/>
                <a:effectLst>
                  <a:glow rad="228600">
                    <a:schemeClr val="accent1">
                      <a:satMod val="175000"/>
                      <a:alpha val="40000"/>
                    </a:schemeClr>
                  </a:glow>
                  <a:outerShdw blurRad="25500" dist="23000" dir="7020000" algn="tl">
                    <a:srgbClr val="000000">
                      <a:alpha val="50000"/>
                    </a:srgbClr>
                  </a:outerShdw>
                </a:effectLst>
              </a:rPr>
              <a:t>Hello</a:t>
            </a:r>
          </a:p>
          <a:p>
            <a:pPr>
              <a:buFont typeface="Courier New" pitchFamily="49" charset="0"/>
              <a:buChar char="o"/>
            </a:pPr>
            <a:r>
              <a:rPr lang="en-US" sz="2800" b="1" dirty="0" smtClean="0">
                <a:ln w="18000">
                  <a:solidFill>
                    <a:schemeClr val="accent2">
                      <a:satMod val="140000"/>
                    </a:schemeClr>
                  </a:solidFill>
                  <a:prstDash val="solid"/>
                  <a:miter lim="800000"/>
                </a:ln>
                <a:noFill/>
                <a:effectLst>
                  <a:glow rad="228600">
                    <a:schemeClr val="accent1">
                      <a:satMod val="175000"/>
                      <a:alpha val="40000"/>
                    </a:schemeClr>
                  </a:glow>
                  <a:outerShdw blurRad="25500" dist="23000" dir="7020000" algn="tl">
                    <a:srgbClr val="000000">
                      <a:alpha val="50000"/>
                    </a:srgbClr>
                  </a:outerShdw>
                </a:effectLst>
              </a:rPr>
              <a:t>How are you?</a:t>
            </a:r>
          </a:p>
          <a:p>
            <a:pPr>
              <a:buFont typeface="Courier New" pitchFamily="49" charset="0"/>
              <a:buChar char="o"/>
            </a:pPr>
            <a:r>
              <a:rPr lang="en-US" sz="2800" b="1" dirty="0" smtClean="0">
                <a:ln w="18000">
                  <a:solidFill>
                    <a:schemeClr val="accent2">
                      <a:satMod val="140000"/>
                    </a:schemeClr>
                  </a:solidFill>
                  <a:prstDash val="solid"/>
                  <a:miter lim="800000"/>
                </a:ln>
                <a:noFill/>
                <a:effectLst>
                  <a:glow rad="228600">
                    <a:schemeClr val="accent1">
                      <a:satMod val="175000"/>
                      <a:alpha val="40000"/>
                    </a:schemeClr>
                  </a:glow>
                  <a:outerShdw blurRad="25500" dist="23000" dir="7020000" algn="tl">
                    <a:srgbClr val="000000">
                      <a:alpha val="50000"/>
                    </a:srgbClr>
                  </a:outerShdw>
                </a:effectLst>
              </a:rPr>
              <a:t>Thank you.</a:t>
            </a:r>
          </a:p>
          <a:p>
            <a:pPr>
              <a:buFont typeface="Courier New" pitchFamily="49" charset="0"/>
              <a:buChar char="o"/>
            </a:pPr>
            <a:r>
              <a:rPr lang="en-US" sz="2800" b="1" dirty="0" smtClean="0">
                <a:ln w="18000">
                  <a:solidFill>
                    <a:schemeClr val="accent2">
                      <a:satMod val="140000"/>
                    </a:schemeClr>
                  </a:solidFill>
                  <a:prstDash val="solid"/>
                  <a:miter lim="800000"/>
                </a:ln>
                <a:noFill/>
                <a:effectLst>
                  <a:glow rad="228600">
                    <a:schemeClr val="accent1">
                      <a:satMod val="175000"/>
                      <a:alpha val="40000"/>
                    </a:schemeClr>
                  </a:glow>
                  <a:outerShdw blurRad="25500" dist="23000" dir="7020000" algn="tl">
                    <a:srgbClr val="000000">
                      <a:alpha val="50000"/>
                    </a:srgbClr>
                  </a:outerShdw>
                </a:effectLst>
              </a:rPr>
              <a:t>Good morning.</a:t>
            </a:r>
          </a:p>
          <a:p>
            <a:pPr>
              <a:buFont typeface="Courier New" pitchFamily="49" charset="0"/>
              <a:buChar char="o"/>
            </a:pPr>
            <a:r>
              <a:rPr lang="en-US" sz="2800" b="1" dirty="0" smtClean="0">
                <a:ln w="18000">
                  <a:solidFill>
                    <a:schemeClr val="accent2">
                      <a:satMod val="140000"/>
                    </a:schemeClr>
                  </a:solidFill>
                  <a:prstDash val="solid"/>
                  <a:miter lim="800000"/>
                </a:ln>
                <a:noFill/>
                <a:effectLst>
                  <a:glow rad="228600">
                    <a:schemeClr val="accent1">
                      <a:satMod val="175000"/>
                      <a:alpha val="40000"/>
                    </a:schemeClr>
                  </a:glow>
                  <a:outerShdw blurRad="25500" dist="23000" dir="7020000" algn="tl">
                    <a:srgbClr val="000000">
                      <a:alpha val="50000"/>
                    </a:srgbClr>
                  </a:outerShdw>
                </a:effectLst>
              </a:rPr>
              <a:t>Goodnight.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5400" y="1752600"/>
            <a:ext cx="6629400" cy="353943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32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We celebrate Christmas because it is the rejoice of the birth of Baby Jesus. </a:t>
            </a:r>
            <a:endParaRPr lang="en-US"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algn="ctr"/>
            <a:r>
              <a:rPr lang="en-US" sz="32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It is a time of gathering and gift exchanging. </a:t>
            </a:r>
            <a:r>
              <a:rPr lang="en-US"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We spend time with our loved ones and</a:t>
            </a:r>
          </a:p>
          <a:p>
            <a:pPr algn="ctr"/>
            <a:r>
              <a:rPr lang="en-US"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have a Christmas dinner</a:t>
            </a:r>
            <a:r>
              <a:rPr lang="en-US" sz="1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t>
            </a:r>
            <a:endParaRPr lang="en-US" sz="16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90600" y="1066800"/>
            <a:ext cx="7848600" cy="4770537"/>
          </a:xfrm>
          <a:prstGeom prst="rect">
            <a:avLst/>
          </a:prstGeom>
          <a:noFill/>
        </p:spPr>
        <p:txBody>
          <a:bodyPr wrap="square" rtlCol="0">
            <a:spAutoFit/>
          </a:bodyPr>
          <a:lstStyle/>
          <a:p>
            <a:pPr algn="ctr"/>
            <a:r>
              <a:rPr lang="en-US" sz="1600" b="1" dirty="0" smtClean="0"/>
              <a:t>Ingredients:</a:t>
            </a:r>
            <a:r>
              <a:rPr lang="en-US" sz="1600" dirty="0" smtClean="0"/>
              <a:t> </a:t>
            </a:r>
            <a:br>
              <a:rPr lang="en-US" sz="1600" dirty="0" smtClean="0"/>
            </a:br>
            <a:r>
              <a:rPr lang="en-US" sz="1600" dirty="0" smtClean="0"/>
              <a:t>4 of 10 oz (4 of 275 g) Pork Steaks  </a:t>
            </a:r>
            <a:br>
              <a:rPr lang="en-US" sz="1600" dirty="0" smtClean="0"/>
            </a:br>
            <a:r>
              <a:rPr lang="en-US" sz="1600" dirty="0" smtClean="0"/>
              <a:t>ground black pepper </a:t>
            </a:r>
            <a:br>
              <a:rPr lang="en-US" sz="1600" dirty="0" smtClean="0"/>
            </a:br>
            <a:r>
              <a:rPr lang="en-US" sz="1600" dirty="0" smtClean="0"/>
              <a:t>2 oz (50g) soft brown sugar </a:t>
            </a:r>
            <a:br>
              <a:rPr lang="en-US" sz="1600" dirty="0" smtClean="0"/>
            </a:br>
            <a:r>
              <a:rPr lang="en-US" sz="1600" dirty="0" smtClean="0"/>
              <a:t>4 tablespoons </a:t>
            </a:r>
            <a:r>
              <a:rPr lang="en-US" sz="1600" dirty="0" err="1" smtClean="0"/>
              <a:t>english</a:t>
            </a:r>
            <a:r>
              <a:rPr lang="en-US" sz="1600" dirty="0" smtClean="0"/>
              <a:t> mustard </a:t>
            </a:r>
            <a:br>
              <a:rPr lang="en-US" sz="1600" dirty="0" smtClean="0"/>
            </a:br>
            <a:r>
              <a:rPr lang="en-US" sz="1600" dirty="0" smtClean="0"/>
              <a:t>4 apple rings* </a:t>
            </a:r>
            <a:br>
              <a:rPr lang="en-US" sz="1600" dirty="0" smtClean="0"/>
            </a:br>
            <a:r>
              <a:rPr lang="en-US" sz="1600" dirty="0" smtClean="0"/>
              <a:t>8 large rashers of smoked bacon </a:t>
            </a:r>
            <a:br>
              <a:rPr lang="en-US" sz="1600" dirty="0" smtClean="0"/>
            </a:br>
            <a:r>
              <a:rPr lang="en-US" sz="1600" dirty="0" smtClean="0"/>
              <a:t>sweet cider </a:t>
            </a:r>
            <a:br>
              <a:rPr lang="en-US" sz="1600" dirty="0" smtClean="0"/>
            </a:br>
            <a:r>
              <a:rPr lang="en-US" sz="1600" dirty="0" smtClean="0"/>
              <a:t>salt (to taste)</a:t>
            </a:r>
          </a:p>
          <a:p>
            <a:pPr algn="ctr"/>
            <a:endParaRPr lang="en-US" sz="1600" dirty="0" smtClean="0"/>
          </a:p>
          <a:p>
            <a:r>
              <a:rPr lang="en-US" sz="1600" b="1" dirty="0" smtClean="0"/>
              <a:t>Method:</a:t>
            </a:r>
            <a:r>
              <a:rPr lang="en-US" sz="1600" dirty="0" smtClean="0"/>
              <a:t> </a:t>
            </a:r>
            <a:br>
              <a:rPr lang="en-US" sz="1600" dirty="0" smtClean="0"/>
            </a:br>
            <a:r>
              <a:rPr lang="en-US" sz="1600" dirty="0" smtClean="0"/>
              <a:t>1. Remove any skin/rind from the pork steaks.</a:t>
            </a:r>
            <a:br>
              <a:rPr lang="en-US" sz="1600" dirty="0" smtClean="0"/>
            </a:br>
            <a:r>
              <a:rPr lang="en-US" sz="1600" dirty="0" smtClean="0"/>
              <a:t>2. Barbecue the steaks for about 3 or 4 minutes on each side. </a:t>
            </a:r>
            <a:br>
              <a:rPr lang="en-US" sz="1600" dirty="0" smtClean="0"/>
            </a:br>
            <a:r>
              <a:rPr lang="en-US" sz="1600" dirty="0" smtClean="0"/>
              <a:t>3. Allow the steaks to cool. Then coat them with the English mustard. Onto this coating sprinkle a little soft brown sugar and then place an apple ring on top. </a:t>
            </a:r>
            <a:br>
              <a:rPr lang="en-US" sz="1600" dirty="0" smtClean="0"/>
            </a:br>
            <a:r>
              <a:rPr lang="en-US" sz="1600" dirty="0" smtClean="0"/>
              <a:t>4. Now wrap each steak in bacon. Sprinkle a little salt and course ground black pepper onto the outside. </a:t>
            </a:r>
            <a:br>
              <a:rPr lang="en-US" sz="1600" dirty="0" smtClean="0"/>
            </a:br>
            <a:r>
              <a:rPr lang="en-US" sz="1600" dirty="0" smtClean="0"/>
              <a:t>5. Barbecue each steak for another 3 minutes on each side. </a:t>
            </a:r>
            <a:br>
              <a:rPr lang="en-US" sz="1600" dirty="0" smtClean="0"/>
            </a:br>
            <a:r>
              <a:rPr lang="en-US" sz="1600" dirty="0" smtClean="0"/>
              <a:t>6. As these steaks cook, sprinkle a little sweet cider onto them. </a:t>
            </a:r>
          </a:p>
        </p:txBody>
      </p:sp>
      <p:sp>
        <p:nvSpPr>
          <p:cNvPr id="5" name="Rectangle 4"/>
          <p:cNvSpPr/>
          <p:nvPr/>
        </p:nvSpPr>
        <p:spPr>
          <a:xfrm>
            <a:off x="914400" y="228600"/>
            <a:ext cx="7394973" cy="646331"/>
          </a:xfrm>
          <a:prstGeom prst="rect">
            <a:avLst/>
          </a:prstGeom>
          <a:noFill/>
        </p:spPr>
        <p:txBody>
          <a:bodyPr wrap="none" lIns="91440" tIns="45720" rIns="91440" bIns="45720">
            <a:spAutoFit/>
          </a:bodyPr>
          <a:lstStyle/>
          <a:p>
            <a:pPr algn="ctr"/>
            <a:r>
              <a:rPr lang="en-US" sz="36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Pork Steaks With Apple Rings</a:t>
            </a:r>
            <a:endParaRPr lang="en-US" sz="36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pic>
        <p:nvPicPr>
          <p:cNvPr id="19460" name="Picture 4" descr="http://o.aolcdn.com/hss/storage/adam/3ae2a8a234228c5908d52b89f22005b7/pork-chops-with-apples-and-stuffing_456X342.jpg"/>
          <p:cNvPicPr>
            <a:picLocks noChangeAspect="1" noChangeArrowheads="1"/>
          </p:cNvPicPr>
          <p:nvPr/>
        </p:nvPicPr>
        <p:blipFill>
          <a:blip r:embed="rId2"/>
          <a:srcRect/>
          <a:stretch>
            <a:fillRect/>
          </a:stretch>
        </p:blipFill>
        <p:spPr bwMode="auto">
          <a:xfrm>
            <a:off x="228600" y="838200"/>
            <a:ext cx="3051175" cy="2288381"/>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98</TotalTime>
  <Words>276</Words>
  <Application>Microsoft Office PowerPoint</Application>
  <PresentationFormat>On-screen Show (4:3)</PresentationFormat>
  <Paragraphs>29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Oriel</vt:lpstr>
      <vt:lpstr>DAHS Graduation Project </vt:lpstr>
      <vt:lpstr>Slide 2</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DAHS Graduation Project</dc:title>
  <dc:creator>pjwilliams13</dc:creator>
  <cp:lastModifiedBy>pjwilliams13</cp:lastModifiedBy>
  <cp:revision>11</cp:revision>
  <dcterms:created xsi:type="dcterms:W3CDTF">2011-01-21T17:02:49Z</dcterms:created>
  <dcterms:modified xsi:type="dcterms:W3CDTF">2012-01-20T13:54:13Z</dcterms:modified>
</cp:coreProperties>
</file>